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86" r:id="rId2"/>
    <p:sldId id="276" r:id="rId3"/>
    <p:sldId id="277" r:id="rId4"/>
    <p:sldId id="322" r:id="rId5"/>
    <p:sldId id="332" r:id="rId6"/>
    <p:sldId id="335" r:id="rId7"/>
    <p:sldId id="323" r:id="rId8"/>
    <p:sldId id="337" r:id="rId9"/>
    <p:sldId id="339" r:id="rId10"/>
    <p:sldId id="324" r:id="rId11"/>
    <p:sldId id="338" r:id="rId12"/>
    <p:sldId id="347" r:id="rId13"/>
    <p:sldId id="346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6" r:id="rId22"/>
    <p:sldId id="358" r:id="rId23"/>
    <p:sldId id="359" r:id="rId24"/>
    <p:sldId id="325" r:id="rId25"/>
    <p:sldId id="360" r:id="rId26"/>
    <p:sldId id="361" r:id="rId27"/>
    <p:sldId id="326" r:id="rId28"/>
    <p:sldId id="362" r:id="rId29"/>
    <p:sldId id="327" r:id="rId30"/>
    <p:sldId id="364" r:id="rId31"/>
    <p:sldId id="365" r:id="rId32"/>
    <p:sldId id="342" r:id="rId33"/>
    <p:sldId id="341" r:id="rId34"/>
    <p:sldId id="272" r:id="rId35"/>
    <p:sldId id="273" r:id="rId36"/>
  </p:sldIdLst>
  <p:sldSz cx="12192000" cy="6858000"/>
  <p:notesSz cx="6858000" cy="9144000"/>
  <p:embeddedFontLst>
    <p:embeddedFont>
      <p:font typeface="Barlow" panose="00000500000000000000" pitchFamily="2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8FlW36RvsHpdOKYAxqbUqURV9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0A7"/>
    <a:srgbClr val="268ACA"/>
    <a:srgbClr val="29A9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59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7044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1927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6302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0067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0108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626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6006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8444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457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243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00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0193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9478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1916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2410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609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2083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3075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3088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518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5732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984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073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9766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2992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0ef23a5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g230ef23a5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030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041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0031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459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f23a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230ef23a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189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ab45e4d6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3ab45e4d6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24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slide" Target="slide2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hyperlink" Target="https://drive.google.com/file/d/1gNDmQLoolPoBPR1PcUjwOxSYha45N366/view?usp=share_link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2.xml"/><Relationship Id="rId5" Type="http://schemas.openxmlformats.org/officeDocument/2006/relationships/slide" Target="slide29.xml"/><Relationship Id="rId4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interlink-project.eu/docs/e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link-project.eu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6AF8CAD-0411-1803-A6FE-973D41BC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1724025"/>
            <a:ext cx="6410325" cy="1352550"/>
          </a:xfrm>
          <a:prstGeom prst="rect">
            <a:avLst/>
          </a:prstGeom>
        </p:spPr>
      </p:pic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1CC0BBCD-348A-E4E6-CE7D-631496D6AD30}"/>
              </a:ext>
            </a:extLst>
          </p:cNvPr>
          <p:cNvSpPr txBox="1">
            <a:spLocks/>
          </p:cNvSpPr>
          <p:nvPr/>
        </p:nvSpPr>
        <p:spPr>
          <a:xfrm>
            <a:off x="492300" y="2910550"/>
            <a:ext cx="11207400" cy="305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>
                <a:solidFill>
                  <a:srgbClr val="268ACA"/>
                </a:solidFill>
                <a:latin typeface="Barlow"/>
                <a:ea typeface="Barlow"/>
                <a:cs typeface="Barlow"/>
                <a:sym typeface="Barlow"/>
              </a:rPr>
              <a:t>TUTORIAL FOR THE COLLABORATIVE ENVIRONMENT</a:t>
            </a:r>
          </a:p>
          <a:p>
            <a:pPr algn="ctr"/>
            <a:r>
              <a:rPr lang="en-US" sz="4000" dirty="0">
                <a:solidFill>
                  <a:srgbClr val="268ACA"/>
                </a:solidFill>
                <a:latin typeface="Barlow"/>
                <a:ea typeface="Barlow"/>
                <a:cs typeface="Barlow"/>
                <a:sym typeface="Barlow"/>
              </a:rPr>
              <a:t>- </a:t>
            </a:r>
            <a:r>
              <a:rPr lang="en-US" sz="4000" dirty="0" err="1">
                <a:solidFill>
                  <a:srgbClr val="268ACA"/>
                </a:solidFill>
                <a:latin typeface="Barlow"/>
                <a:ea typeface="Barlow"/>
                <a:cs typeface="Barlow"/>
                <a:sym typeface="Barlow"/>
              </a:rPr>
              <a:t>Adiministrator</a:t>
            </a:r>
            <a:r>
              <a:rPr lang="en-US" sz="4000" dirty="0">
                <a:solidFill>
                  <a:srgbClr val="268ACA"/>
                </a:solidFill>
                <a:latin typeface="Barlow"/>
                <a:ea typeface="Barlow"/>
                <a:cs typeface="Barlow"/>
                <a:sym typeface="Barlow"/>
              </a:rPr>
              <a:t> version - </a:t>
            </a:r>
          </a:p>
        </p:txBody>
      </p:sp>
    </p:spTree>
    <p:extLst>
      <p:ext uri="{BB962C8B-B14F-4D97-AF65-F5344CB8AC3E}">
        <p14:creationId xmlns:p14="http://schemas.microsoft.com/office/powerpoint/2010/main" val="10239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Create a new process from an available co-production schema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225597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33;g13ab45e4d6e_1_21">
            <a:extLst>
              <a:ext uri="{FF2B5EF4-FFF2-40B4-BE49-F238E27FC236}">
                <a16:creationId xmlns:a16="http://schemas.microsoft.com/office/drawing/2014/main" id="{5F3546E1-654F-5224-73AE-B2C4C7C1F4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925" y="3360113"/>
            <a:ext cx="6323849" cy="3371697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64548" y="1092671"/>
            <a:ext cx="29517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 the guided procedure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Connect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personal Workspace and open the list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 on the blue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«Create new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pop up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appear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insert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new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text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later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on 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settings).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8822580" y="3833162"/>
            <a:ext cx="1092246" cy="37053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15DC835E-98F3-5C67-3E49-6D562F913DFE}"/>
              </a:ext>
            </a:extLst>
          </p:cNvPr>
          <p:cNvSpPr/>
          <p:nvPr/>
        </p:nvSpPr>
        <p:spPr>
          <a:xfrm rot="21160962">
            <a:off x="9947609" y="3737631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17;g13ab45e4d6e_1_13">
            <a:extLst>
              <a:ext uri="{FF2B5EF4-FFF2-40B4-BE49-F238E27FC236}">
                <a16:creationId xmlns:a16="http://schemas.microsoft.com/office/drawing/2014/main" id="{EF411232-78FF-9EAC-68A3-B2F398200B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925" y="358325"/>
            <a:ext cx="6323850" cy="2915502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5" name="Google Shape;199;g13acf73c5df_0_25">
            <a:extLst>
              <a:ext uri="{FF2B5EF4-FFF2-40B4-BE49-F238E27FC236}">
                <a16:creationId xmlns:a16="http://schemas.microsoft.com/office/drawing/2014/main" id="{5577C99A-5C57-F428-49C3-26728546E5EE}"/>
              </a:ext>
            </a:extLst>
          </p:cNvPr>
          <p:cNvSpPr/>
          <p:nvPr/>
        </p:nvSpPr>
        <p:spPr>
          <a:xfrm>
            <a:off x="4711693" y="2242196"/>
            <a:ext cx="1186183" cy="321845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82EBD038-066B-7758-353F-780364C43C9C}"/>
              </a:ext>
            </a:extLst>
          </p:cNvPr>
          <p:cNvSpPr/>
          <p:nvPr/>
        </p:nvSpPr>
        <p:spPr>
          <a:xfrm rot="19679410">
            <a:off x="5864217" y="1969982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45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15E54-C654-73BC-F7FF-FB5AE96F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66" y="1384300"/>
            <a:ext cx="7932879" cy="3997978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64548" y="244800"/>
            <a:ext cx="29517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Follow the suggested steps for process creation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redirected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collectes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information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The «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default.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guided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procedure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seven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steps to help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set up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902566" y="3219521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9;g13acf73c5df_0_25">
            <a:extLst>
              <a:ext uri="{FF2B5EF4-FFF2-40B4-BE49-F238E27FC236}">
                <a16:creationId xmlns:a16="http://schemas.microsoft.com/office/drawing/2014/main" id="{582D14B2-368F-90A9-3128-382B425A1259}"/>
              </a:ext>
            </a:extLst>
          </p:cNvPr>
          <p:cNvSpPr/>
          <p:nvPr/>
        </p:nvSpPr>
        <p:spPr>
          <a:xfrm>
            <a:off x="7281657" y="2436943"/>
            <a:ext cx="2350023" cy="40132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937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C15E54-C654-73BC-F7FF-FB5AE96F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66" y="1384300"/>
            <a:ext cx="7932879" cy="3997978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64548" y="717240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1. Create organizations and teams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needs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assigned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1 or more teams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first time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create a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create teams of people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respective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first. The blue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«Go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take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it-IT" sz="20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corrisponding</a:t>
            </a:r>
            <a:r>
              <a:rPr lang="it-IT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</a:t>
            </a:r>
            <a:r>
              <a:rPr lang="it-IT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link «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already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task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already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completed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902566" y="3219521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15DC835E-98F3-5C67-3E49-6D562F913DFE}"/>
              </a:ext>
            </a:extLst>
          </p:cNvPr>
          <p:cNvSpPr/>
          <p:nvPr/>
        </p:nvSpPr>
        <p:spPr>
          <a:xfrm rot="5400000">
            <a:off x="6530812" y="4102412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99;g13acf73c5df_0_25">
            <a:extLst>
              <a:ext uri="{FF2B5EF4-FFF2-40B4-BE49-F238E27FC236}">
                <a16:creationId xmlns:a16="http://schemas.microsoft.com/office/drawing/2014/main" id="{582D14B2-368F-90A9-3128-382B425A1259}"/>
              </a:ext>
            </a:extLst>
          </p:cNvPr>
          <p:cNvSpPr/>
          <p:nvPr/>
        </p:nvSpPr>
        <p:spPr>
          <a:xfrm>
            <a:off x="7357857" y="2539999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4;g13ab45e4d6e_1_21">
            <a:extLst>
              <a:ext uri="{FF2B5EF4-FFF2-40B4-BE49-F238E27FC236}">
                <a16:creationId xmlns:a16="http://schemas.microsoft.com/office/drawing/2014/main" id="{C998BAF4-C288-E94F-69E6-95E35A283264}"/>
              </a:ext>
            </a:extLst>
          </p:cNvPr>
          <p:cNvSpPr/>
          <p:nvPr/>
        </p:nvSpPr>
        <p:spPr>
          <a:xfrm rot="5400000">
            <a:off x="5768812" y="4102412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81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5E7391-7A5E-EDB1-F6BC-709BF64D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98" y="1053642"/>
            <a:ext cx="8396855" cy="4331758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64548" y="717240"/>
            <a:ext cx="305961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2. Describe the process and set administrator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the second step,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suggested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go to the «Settings»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further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describing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From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Administrators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lang="it-IT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669198" y="2927563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9;g13acf73c5df_0_25">
            <a:extLst>
              <a:ext uri="{FF2B5EF4-FFF2-40B4-BE49-F238E27FC236}">
                <a16:creationId xmlns:a16="http://schemas.microsoft.com/office/drawing/2014/main" id="{582D14B2-368F-90A9-3128-382B425A1259}"/>
              </a:ext>
            </a:extLst>
          </p:cNvPr>
          <p:cNvSpPr/>
          <p:nvPr/>
        </p:nvSpPr>
        <p:spPr>
          <a:xfrm>
            <a:off x="7679403" y="2157542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114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08BCFC-B34D-A02F-CBF1-CAF3A79E0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712" y="1034786"/>
            <a:ext cx="8492652" cy="4369470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64548" y="717240"/>
            <a:ext cx="305961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2.1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administrators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list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adminsitrators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time from the «Settings»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administrators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their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email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addresses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or by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importing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file in CSV format with a list of email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addresses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email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addresses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people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already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registered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recognized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the system)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626238" y="4393228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34;g13ab45e4d6e_1_21">
            <a:extLst>
              <a:ext uri="{FF2B5EF4-FFF2-40B4-BE49-F238E27FC236}">
                <a16:creationId xmlns:a16="http://schemas.microsoft.com/office/drawing/2014/main" id="{17070D3D-D14F-5183-1DA4-A5AB3E744855}"/>
              </a:ext>
            </a:extLst>
          </p:cNvPr>
          <p:cNvSpPr/>
          <p:nvPr/>
        </p:nvSpPr>
        <p:spPr>
          <a:xfrm>
            <a:off x="6424132" y="4814782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4B0C9608-568C-2E22-E1FB-0BE244A7FC83}"/>
              </a:ext>
            </a:extLst>
          </p:cNvPr>
          <p:cNvSpPr/>
          <p:nvPr/>
        </p:nvSpPr>
        <p:spPr>
          <a:xfrm>
            <a:off x="6424132" y="4453300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4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10D478-F8C2-5FFE-F611-21A426511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86861"/>
            <a:ext cx="5273040" cy="3126558"/>
          </a:xfrm>
          <a:prstGeom prst="rect">
            <a:avLst/>
          </a:prstGeom>
          <a:ln>
            <a:solidFill>
              <a:srgbClr val="6360A7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C4C06B-D505-DA83-2F5D-69EC183F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762" y="212595"/>
            <a:ext cx="6873240" cy="3058543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64548" y="717240"/>
            <a:ext cx="305961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3. Choose semantic tags for your process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third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step,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suggested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some keywords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characterize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keywords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transformed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into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semantic tags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facilitate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filtering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processes</a:t>
            </a:r>
            <a:endParaRPr lang="it-IT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5135880" y="1741867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C9CF3814-BBAB-7A45-0E1F-E0DAC1B2431D}"/>
              </a:ext>
            </a:extLst>
          </p:cNvPr>
          <p:cNvSpPr/>
          <p:nvPr/>
        </p:nvSpPr>
        <p:spPr>
          <a:xfrm>
            <a:off x="7490932" y="2205057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8612878" y="1121050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41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2F7B75-2593-6F1A-8F79-63991D38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90" y="1484555"/>
            <a:ext cx="8200870" cy="3605605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717240"/>
            <a:ext cx="318506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4. Select the co-production schema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fourth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step,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prompted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choose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co-production schema, i.e.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backbone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list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tasks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starting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suggested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templates.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«Select a schema» blue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823667" y="3287357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C9CF3814-BBAB-7A45-0E1F-E0DAC1B2431D}"/>
              </a:ext>
            </a:extLst>
          </p:cNvPr>
          <p:cNvSpPr/>
          <p:nvPr/>
        </p:nvSpPr>
        <p:spPr>
          <a:xfrm>
            <a:off x="6652732" y="3659502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8262358" y="2643095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09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401B90-CD8B-AF04-48E1-7D987C93E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180" y="141662"/>
            <a:ext cx="5270060" cy="318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871D88-4C93-FBC5-85CE-1AC0019AC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80" y="3429000"/>
            <a:ext cx="5623560" cy="3366187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717240"/>
            <a:ext cx="318506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4.1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Preview and select the schema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with a list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schemas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sample lists of co-production steps.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preview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them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pressing the «Preview»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schema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matches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least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needs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press the blue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«Use schema».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KEEP IN MIND THAT YOU WILL BE ABLE </a:t>
            </a:r>
            <a:r>
              <a:rPr lang="it-IT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it-IT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CUSTOMIZE THE SCHEMA</a:t>
            </a:r>
            <a:r>
              <a:rPr lang="it-IT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8638801" y="1701512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C9CF3814-BBAB-7A45-0E1F-E0DAC1B2431D}"/>
              </a:ext>
            </a:extLst>
          </p:cNvPr>
          <p:cNvSpPr/>
          <p:nvPr/>
        </p:nvSpPr>
        <p:spPr>
          <a:xfrm rot="19253638">
            <a:off x="10028365" y="3013658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9405358" y="3450815"/>
            <a:ext cx="653042" cy="321662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34;g13ab45e4d6e_1_21">
            <a:extLst>
              <a:ext uri="{FF2B5EF4-FFF2-40B4-BE49-F238E27FC236}">
                <a16:creationId xmlns:a16="http://schemas.microsoft.com/office/drawing/2014/main" id="{182679EC-11C7-9BC8-6878-5DDFBEF80EC0}"/>
              </a:ext>
            </a:extLst>
          </p:cNvPr>
          <p:cNvSpPr/>
          <p:nvPr/>
        </p:nvSpPr>
        <p:spPr>
          <a:xfrm rot="21376138">
            <a:off x="9759623" y="1615605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635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F43D8-7249-B3B0-1B00-A4087986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30" y="188211"/>
            <a:ext cx="8458200" cy="3790372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717240"/>
            <a:ext cx="318506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5. Activation of incentivization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42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fifth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step,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suggested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consider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activating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mechanisms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tracking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’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compute points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quantify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(in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conjunction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with appropriate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communications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incentivise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participation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potentially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 online tutorial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available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system works. 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701747" y="2083397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C9CF3814-BBAB-7A45-0E1F-E0DAC1B2431D}"/>
              </a:ext>
            </a:extLst>
          </p:cNvPr>
          <p:cNvSpPr/>
          <p:nvPr/>
        </p:nvSpPr>
        <p:spPr>
          <a:xfrm>
            <a:off x="6530812" y="2790822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8460478" y="1362935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B45C7C-74A7-B9FD-E5D3-DBD3CE8AB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188" y="3752518"/>
            <a:ext cx="4824332" cy="291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5E67ED-E9FF-5ADF-4DF2-203A16A0546E}"/>
              </a:ext>
            </a:extLst>
          </p:cNvPr>
          <p:cNvSpPr/>
          <p:nvPr/>
        </p:nvSpPr>
        <p:spPr>
          <a:xfrm>
            <a:off x="643005" y="1690688"/>
            <a:ext cx="3756200" cy="4631241"/>
          </a:xfrm>
          <a:prstGeom prst="roundRect">
            <a:avLst/>
          </a:prstGeom>
          <a:noFill/>
          <a:ln>
            <a:solidFill>
              <a:srgbClr val="6360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EF4FA-B8FC-9E7F-6316-BCDFB2C0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6360A7"/>
                </a:solidFill>
              </a:rPr>
              <a:t>INDEX</a:t>
            </a:r>
            <a:endParaRPr lang="en-US" dirty="0">
              <a:solidFill>
                <a:srgbClr val="6360A7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98945-5C1F-CA86-D3D8-668840C8F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9400"/>
            <a:ext cx="3365810" cy="4351338"/>
          </a:xfrm>
        </p:spPr>
        <p:txBody>
          <a:bodyPr>
            <a:normAutofit/>
          </a:bodyPr>
          <a:lstStyle/>
          <a:p>
            <a:r>
              <a:rPr lang="it-IT" sz="2000" dirty="0"/>
              <a:t>Portal public pages</a:t>
            </a:r>
          </a:p>
          <a:p>
            <a:r>
              <a:rPr lang="it-IT" sz="2000" dirty="0"/>
              <a:t>Login and </a:t>
            </a:r>
            <a:r>
              <a:rPr lang="it-IT" sz="2000" dirty="0" err="1"/>
              <a:t>registration</a:t>
            </a:r>
            <a:endParaRPr lang="it-IT" sz="2000" dirty="0"/>
          </a:p>
          <a:p>
            <a:r>
              <a:rPr lang="it-IT" sz="2000" dirty="0"/>
              <a:t>Personal workspace</a:t>
            </a:r>
          </a:p>
          <a:p>
            <a:r>
              <a:rPr lang="it-IT" sz="2000" dirty="0"/>
              <a:t>How a co-production </a:t>
            </a:r>
            <a:r>
              <a:rPr lang="it-IT" sz="2000" dirty="0" err="1"/>
              <a:t>process</a:t>
            </a:r>
            <a:r>
              <a:rPr lang="it-IT" sz="2000" dirty="0"/>
              <a:t> looks like</a:t>
            </a:r>
          </a:p>
          <a:p>
            <a:r>
              <a:rPr lang="it-IT" sz="2000" dirty="0"/>
              <a:t>How to </a:t>
            </a:r>
            <a:r>
              <a:rPr lang="it-IT" sz="2000" dirty="0" err="1"/>
              <a:t>edit</a:t>
            </a:r>
            <a:r>
              <a:rPr lang="it-IT" sz="2000" dirty="0"/>
              <a:t> </a:t>
            </a:r>
            <a:r>
              <a:rPr lang="it-IT" sz="2000" dirty="0" err="1"/>
              <a:t>resources</a:t>
            </a:r>
            <a:endParaRPr lang="it-IT" sz="2000" dirty="0"/>
          </a:p>
          <a:p>
            <a:r>
              <a:rPr lang="it-IT" sz="2000" dirty="0"/>
              <a:t>How to create a new </a:t>
            </a:r>
            <a:r>
              <a:rPr lang="it-IT" sz="2000" dirty="0" err="1"/>
              <a:t>resource</a:t>
            </a:r>
            <a:endParaRPr lang="it-IT" sz="2000" dirty="0"/>
          </a:p>
          <a:p>
            <a:r>
              <a:rPr lang="it-IT" sz="2000" dirty="0"/>
              <a:t>How to share the link to a </a:t>
            </a:r>
            <a:r>
              <a:rPr lang="it-IT" sz="2000" dirty="0" err="1"/>
              <a:t>resource</a:t>
            </a:r>
            <a:endParaRPr lang="it-IT" sz="2000" dirty="0"/>
          </a:p>
          <a:p>
            <a:endParaRPr lang="it-IT" sz="2000" dirty="0"/>
          </a:p>
          <a:p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ECD9C2-C2DF-E278-A646-BB534801C1A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79794" y="1970591"/>
            <a:ext cx="6954595" cy="4351338"/>
          </a:xfrm>
        </p:spPr>
        <p:txBody>
          <a:bodyPr>
            <a:normAutofit/>
          </a:bodyPr>
          <a:lstStyle/>
          <a:p>
            <a:r>
              <a:rPr lang="it-IT" sz="2400" dirty="0">
                <a:hlinkClick r:id="rId2" action="ppaction://hlinksldjump"/>
              </a:rPr>
              <a:t>How to create a co-production </a:t>
            </a:r>
            <a:r>
              <a:rPr lang="it-IT" sz="2400" dirty="0" err="1">
                <a:hlinkClick r:id="rId2" action="ppaction://hlinksldjump"/>
              </a:rPr>
              <a:t>process</a:t>
            </a:r>
            <a:endParaRPr lang="it-IT" sz="2400" dirty="0"/>
          </a:p>
          <a:p>
            <a:r>
              <a:rPr lang="it-IT" sz="2400" dirty="0">
                <a:hlinkClick r:id="rId3" action="ppaction://hlinksldjump"/>
              </a:rPr>
              <a:t>How to </a:t>
            </a:r>
            <a:r>
              <a:rPr lang="it-IT" sz="2400" dirty="0" err="1">
                <a:hlinkClick r:id="rId3" action="ppaction://hlinksldjump"/>
              </a:rPr>
              <a:t>customize</a:t>
            </a:r>
            <a:r>
              <a:rPr lang="it-IT" sz="2400" dirty="0">
                <a:hlinkClick r:id="rId3" action="ppaction://hlinksldjump"/>
              </a:rPr>
              <a:t> </a:t>
            </a:r>
            <a:r>
              <a:rPr lang="it-IT" sz="2400" dirty="0" err="1">
                <a:hlinkClick r:id="rId3" action="ppaction://hlinksldjump"/>
              </a:rPr>
              <a:t>your</a:t>
            </a:r>
            <a:r>
              <a:rPr lang="it-IT" sz="2400" dirty="0">
                <a:hlinkClick r:id="rId3" action="ppaction://hlinksldjump"/>
              </a:rPr>
              <a:t> </a:t>
            </a:r>
            <a:r>
              <a:rPr lang="it-IT" sz="2400" dirty="0" err="1">
                <a:hlinkClick r:id="rId3" action="ppaction://hlinksldjump"/>
              </a:rPr>
              <a:t>process</a:t>
            </a:r>
            <a:endParaRPr lang="it-IT" sz="2400" dirty="0"/>
          </a:p>
          <a:p>
            <a:r>
              <a:rPr lang="it-IT" sz="2400" dirty="0">
                <a:hlinkClick r:id="rId4" action="ppaction://hlinksldjump"/>
              </a:rPr>
              <a:t>How to create an </a:t>
            </a:r>
            <a:r>
              <a:rPr lang="it-IT" sz="2400" dirty="0" err="1">
                <a:hlinkClick r:id="rId4" action="ppaction://hlinksldjump"/>
              </a:rPr>
              <a:t>organization</a:t>
            </a:r>
            <a:endParaRPr lang="it-IT" sz="2400" dirty="0"/>
          </a:p>
          <a:p>
            <a:r>
              <a:rPr lang="it-IT" sz="2400" dirty="0">
                <a:hlinkClick r:id="rId5" action="ppaction://hlinksldjump"/>
              </a:rPr>
              <a:t>How to create a team</a:t>
            </a:r>
            <a:endParaRPr lang="it-IT" sz="2400" dirty="0"/>
          </a:p>
          <a:p>
            <a:r>
              <a:rPr lang="it-IT" sz="2400" dirty="0">
                <a:hlinkClick r:id="rId6" action="ppaction://hlinksldjump"/>
              </a:rPr>
              <a:t>How to </a:t>
            </a:r>
            <a:r>
              <a:rPr lang="it-IT" sz="2400" dirty="0" err="1">
                <a:hlinkClick r:id="rId6" action="ppaction://hlinksldjump"/>
              </a:rPr>
              <a:t>clean</a:t>
            </a:r>
            <a:r>
              <a:rPr lang="it-IT" sz="2400" dirty="0">
                <a:hlinkClick r:id="rId6" action="ppaction://hlinksldjump"/>
              </a:rPr>
              <a:t> or delete a co-production </a:t>
            </a:r>
            <a:r>
              <a:rPr lang="it-IT" sz="2400" dirty="0" err="1">
                <a:hlinkClick r:id="rId6" action="ppaction://hlinksldjump"/>
              </a:rPr>
              <a:t>process</a:t>
            </a:r>
            <a:endParaRPr lang="it-IT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BA31C-D829-CC89-B6A4-5B330890D462}"/>
              </a:ext>
            </a:extLst>
          </p:cNvPr>
          <p:cNvSpPr txBox="1"/>
          <p:nvPr/>
        </p:nvSpPr>
        <p:spPr>
          <a:xfrm>
            <a:off x="1013758" y="1554511"/>
            <a:ext cx="2816797" cy="307777"/>
          </a:xfrm>
          <a:prstGeom prst="rect">
            <a:avLst/>
          </a:prstGeom>
          <a:solidFill>
            <a:srgbClr val="6360A7"/>
          </a:solidFill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BASELINE FUNCTIONALITIES: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1E7DE-D7D8-890C-971B-91941088F49A}"/>
              </a:ext>
            </a:extLst>
          </p:cNvPr>
          <p:cNvSpPr txBox="1"/>
          <p:nvPr/>
        </p:nvSpPr>
        <p:spPr>
          <a:xfrm>
            <a:off x="838200" y="1996201"/>
            <a:ext cx="34644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6360A7"/>
                </a:solidFill>
              </a:rPr>
              <a:t>See </a:t>
            </a:r>
            <a:r>
              <a:rPr lang="it-IT" b="1" dirty="0">
                <a:solidFill>
                  <a:srgbClr val="6360A7"/>
                </a:solidFill>
                <a:hlinkClick r:id="rId7"/>
              </a:rPr>
              <a:t>BASIC-TUTORIAL-PARTICIPANTS</a:t>
            </a:r>
            <a:endParaRPr lang="en-US" b="1" dirty="0">
              <a:solidFill>
                <a:srgbClr val="6360A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30627-7F0F-FE54-715E-DCDF938104AF}"/>
              </a:ext>
            </a:extLst>
          </p:cNvPr>
          <p:cNvSpPr txBox="1"/>
          <p:nvPr/>
        </p:nvSpPr>
        <p:spPr>
          <a:xfrm>
            <a:off x="4769958" y="1549082"/>
            <a:ext cx="6864432" cy="307777"/>
          </a:xfrm>
          <a:prstGeom prst="rect">
            <a:avLst/>
          </a:prstGeom>
          <a:solidFill>
            <a:srgbClr val="6360A7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FUNCTIONALITIES FOR ADMINISTRATORS OF A CO-PRODUCTION PROCESS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26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5A81F-C283-7B9F-0555-4EE5B0E8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30" y="1580031"/>
            <a:ext cx="8216942" cy="3697045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717240"/>
            <a:ext cx="318506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6. Grant access rights to teams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42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sixth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step,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suggested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assign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access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during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asked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teams of people to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the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it-IT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TIP: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further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teams can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(or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time, from the «Team»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endParaRPr lang="it-IT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701747" y="3531197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C9CF3814-BBAB-7A45-0E1F-E0DAC1B2431D}"/>
              </a:ext>
            </a:extLst>
          </p:cNvPr>
          <p:cNvSpPr/>
          <p:nvPr/>
        </p:nvSpPr>
        <p:spPr>
          <a:xfrm>
            <a:off x="6454612" y="3884743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8582398" y="2734535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7774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333C3-CE49-EF59-8060-FC8B1B42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40" y="59070"/>
            <a:ext cx="5805550" cy="3468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0439A-7AF5-B3ED-8573-233129F1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39" y="3735690"/>
            <a:ext cx="5805551" cy="2919153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717240"/>
            <a:ext cx="318506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6.1 Select the teams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1914425"/>
            <a:ext cx="3496200" cy="476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the «Team»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by pressing the blue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top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called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new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permission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the overall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shown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list of public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the relative teams.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team(s)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involve in the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activate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appropriate access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it-IT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TIP: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fine-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tune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access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or tasks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do so from the «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Permissions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tab  of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/task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1801674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9096706" y="349082"/>
            <a:ext cx="1556053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C9CF3814-BBAB-7A45-0E1F-E0DAC1B2431D}"/>
              </a:ext>
            </a:extLst>
          </p:cNvPr>
          <p:cNvSpPr/>
          <p:nvPr/>
        </p:nvSpPr>
        <p:spPr>
          <a:xfrm>
            <a:off x="8747290" y="1456267"/>
            <a:ext cx="252778" cy="39618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4;g13ab45e4d6e_1_21">
            <a:extLst>
              <a:ext uri="{FF2B5EF4-FFF2-40B4-BE49-F238E27FC236}">
                <a16:creationId xmlns:a16="http://schemas.microsoft.com/office/drawing/2014/main" id="{78B50544-C2A4-9030-2351-57956E2554D9}"/>
              </a:ext>
            </a:extLst>
          </p:cNvPr>
          <p:cNvSpPr/>
          <p:nvPr/>
        </p:nvSpPr>
        <p:spPr>
          <a:xfrm>
            <a:off x="6893090" y="5215467"/>
            <a:ext cx="210443" cy="30825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4;g13ab45e4d6e_1_21">
            <a:extLst>
              <a:ext uri="{FF2B5EF4-FFF2-40B4-BE49-F238E27FC236}">
                <a16:creationId xmlns:a16="http://schemas.microsoft.com/office/drawing/2014/main" id="{6FC42A97-2284-F0CA-75FF-788E486C4D5F}"/>
              </a:ext>
            </a:extLst>
          </p:cNvPr>
          <p:cNvSpPr/>
          <p:nvPr/>
        </p:nvSpPr>
        <p:spPr>
          <a:xfrm>
            <a:off x="6893089" y="5484840"/>
            <a:ext cx="210443" cy="30825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9;g13acf73c5df_0_25">
            <a:extLst>
              <a:ext uri="{FF2B5EF4-FFF2-40B4-BE49-F238E27FC236}">
                <a16:creationId xmlns:a16="http://schemas.microsoft.com/office/drawing/2014/main" id="{56827DFB-0D59-47C2-3523-CAE7C726844F}"/>
              </a:ext>
            </a:extLst>
          </p:cNvPr>
          <p:cNvSpPr/>
          <p:nvPr/>
        </p:nvSpPr>
        <p:spPr>
          <a:xfrm>
            <a:off x="4353872" y="2258880"/>
            <a:ext cx="789629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9;g13acf73c5df_0_25">
            <a:extLst>
              <a:ext uri="{FF2B5EF4-FFF2-40B4-BE49-F238E27FC236}">
                <a16:creationId xmlns:a16="http://schemas.microsoft.com/office/drawing/2014/main" id="{BCF1D2B2-57CD-583E-01D1-36C6662887AC}"/>
              </a:ext>
            </a:extLst>
          </p:cNvPr>
          <p:cNvSpPr/>
          <p:nvPr/>
        </p:nvSpPr>
        <p:spPr>
          <a:xfrm>
            <a:off x="4362797" y="5935530"/>
            <a:ext cx="789629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881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45E669-96E6-C554-C91C-495F120B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47" y="1322811"/>
            <a:ext cx="8297227" cy="4007983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131057" y="689260"/>
            <a:ext cx="357983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7. Learn about the repository of Resources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42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last step 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guided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procedure for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simply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users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available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during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co-production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701747" y="3326802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C9CF3814-BBAB-7A45-0E1F-E0DAC1B2431D}"/>
              </a:ext>
            </a:extLst>
          </p:cNvPr>
          <p:cNvSpPr/>
          <p:nvPr/>
        </p:nvSpPr>
        <p:spPr>
          <a:xfrm rot="2522799">
            <a:off x="6206332" y="3676080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8932918" y="2436943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5FF2CBC4-AF0B-54A9-D380-F7A6D5FC59EF}"/>
              </a:ext>
            </a:extLst>
          </p:cNvPr>
          <p:cNvSpPr/>
          <p:nvPr/>
        </p:nvSpPr>
        <p:spPr>
          <a:xfrm rot="2522799">
            <a:off x="4250780" y="3627715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32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E8F35F-904B-27F1-FCE8-A5814731C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45" y="967858"/>
            <a:ext cx="8212957" cy="4625222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121910" y="1076179"/>
            <a:ext cx="357983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Co-production creation completed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42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last step 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guided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procedure for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simply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explains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users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available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during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co-production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701747" y="3326802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C9CF3814-BBAB-7A45-0E1F-E0DAC1B2431D}"/>
              </a:ext>
            </a:extLst>
          </p:cNvPr>
          <p:cNvSpPr/>
          <p:nvPr/>
        </p:nvSpPr>
        <p:spPr>
          <a:xfrm rot="2522799">
            <a:off x="6206332" y="3676080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9024358" y="2100129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5FF2CBC4-AF0B-54A9-D380-F7A6D5FC59EF}"/>
              </a:ext>
            </a:extLst>
          </p:cNvPr>
          <p:cNvSpPr/>
          <p:nvPr/>
        </p:nvSpPr>
        <p:spPr>
          <a:xfrm rot="2522799">
            <a:off x="4250780" y="3627715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09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customize the structure of your co-production process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611994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59E14-9406-E692-6148-152D4E0F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84167"/>
            <a:ext cx="7117080" cy="3197165"/>
          </a:xfrm>
          <a:prstGeom prst="rect">
            <a:avLst/>
          </a:prstGeom>
          <a:ln>
            <a:solidFill>
              <a:srgbClr val="6360A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3E1D9-56BD-09D2-B882-8F9A50F3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40" y="3429000"/>
            <a:ext cx="6391910" cy="3232016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257636" y="673199"/>
            <a:ext cx="33348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 or remove one item in the process structure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42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the «Guide»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just click the over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task)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the «Information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/task» tab click on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pencil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edit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textual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information or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item from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For task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current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status and the time planning.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4710529" y="2247873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34;g13ab45e4d6e_1_21">
            <a:extLst>
              <a:ext uri="{FF2B5EF4-FFF2-40B4-BE49-F238E27FC236}">
                <a16:creationId xmlns:a16="http://schemas.microsoft.com/office/drawing/2014/main" id="{C9CF3814-BBAB-7A45-0E1F-E0DAC1B2431D}"/>
              </a:ext>
            </a:extLst>
          </p:cNvPr>
          <p:cNvSpPr/>
          <p:nvPr/>
        </p:nvSpPr>
        <p:spPr>
          <a:xfrm rot="10800000">
            <a:off x="8742863" y="6310062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11400528" y="1011182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5FF2CBC4-AF0B-54A9-D380-F7A6D5FC59EF}"/>
              </a:ext>
            </a:extLst>
          </p:cNvPr>
          <p:cNvSpPr/>
          <p:nvPr/>
        </p:nvSpPr>
        <p:spPr>
          <a:xfrm rot="10800000">
            <a:off x="10947893" y="965157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99;g13acf73c5df_0_25">
            <a:extLst>
              <a:ext uri="{FF2B5EF4-FFF2-40B4-BE49-F238E27FC236}">
                <a16:creationId xmlns:a16="http://schemas.microsoft.com/office/drawing/2014/main" id="{DB9AB471-9BE7-D434-E176-614B44140965}"/>
              </a:ext>
            </a:extLst>
          </p:cNvPr>
          <p:cNvSpPr/>
          <p:nvPr/>
        </p:nvSpPr>
        <p:spPr>
          <a:xfrm>
            <a:off x="5942339" y="673199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99;g13acf73c5df_0_25">
            <a:extLst>
              <a:ext uri="{FF2B5EF4-FFF2-40B4-BE49-F238E27FC236}">
                <a16:creationId xmlns:a16="http://schemas.microsoft.com/office/drawing/2014/main" id="{D26DE50F-4C1C-38CF-610A-24DC6B271151}"/>
              </a:ext>
            </a:extLst>
          </p:cNvPr>
          <p:cNvSpPr/>
          <p:nvPr/>
        </p:nvSpPr>
        <p:spPr>
          <a:xfrm>
            <a:off x="8682438" y="719224"/>
            <a:ext cx="114736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9;g13acf73c5df_0_25">
            <a:extLst>
              <a:ext uri="{FF2B5EF4-FFF2-40B4-BE49-F238E27FC236}">
                <a16:creationId xmlns:a16="http://schemas.microsoft.com/office/drawing/2014/main" id="{55518CF3-E593-D3ED-D6F6-751EC5349A9F}"/>
              </a:ext>
            </a:extLst>
          </p:cNvPr>
          <p:cNvSpPr/>
          <p:nvPr/>
        </p:nvSpPr>
        <p:spPr>
          <a:xfrm>
            <a:off x="9256119" y="6359077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120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42FA661-CB5E-E4DA-1756-40794D113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236" y="1328683"/>
            <a:ext cx="8004336" cy="3982397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257636" y="673199"/>
            <a:ext cx="33348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a new item in the process structure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42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the «Guide»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click on the «+»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end of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listing the names of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pop up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show up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allow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item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(new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/task) and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position 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sister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809236" y="3695673"/>
            <a:ext cx="877402" cy="29195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9067897" y="1692663"/>
            <a:ext cx="376443" cy="31750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5FF2CBC4-AF0B-54A9-D380-F7A6D5FC59EF}"/>
              </a:ext>
            </a:extLst>
          </p:cNvPr>
          <p:cNvSpPr/>
          <p:nvPr/>
        </p:nvSpPr>
        <p:spPr>
          <a:xfrm rot="17384351">
            <a:off x="9054577" y="853568"/>
            <a:ext cx="1040120" cy="49279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create an organization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43417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08E2E-AA35-CCFD-B7B9-765665E0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36" y="1099964"/>
            <a:ext cx="8549640" cy="4582317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257636" y="1099919"/>
            <a:ext cx="33348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new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organization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42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the top menu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«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tab.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lists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visible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 on the «Create a new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blue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on the top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left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open a new pop up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edit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the new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5063652" y="1099919"/>
            <a:ext cx="1032348" cy="42408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9522994" y="1638508"/>
            <a:ext cx="1539143" cy="3494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5FF2CBC4-AF0B-54A9-D380-F7A6D5FC59EF}"/>
              </a:ext>
            </a:extLst>
          </p:cNvPr>
          <p:cNvSpPr/>
          <p:nvPr/>
        </p:nvSpPr>
        <p:spPr>
          <a:xfrm rot="17384351">
            <a:off x="10134515" y="845426"/>
            <a:ext cx="1040120" cy="49279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791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create a team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8265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create a new co-production process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019571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453A0-B5DF-DDFA-6792-D24C8C12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99" y="1149751"/>
            <a:ext cx="8349804" cy="4847132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247864" y="1180231"/>
            <a:ext cx="310143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new team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42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the top menu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«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 tab.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 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team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create.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click on the blue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«Create new team».</a:t>
            </a: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5063652" y="1099919"/>
            <a:ext cx="1032348" cy="42408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9;g13acf73c5df_0_25">
            <a:extLst>
              <a:ext uri="{FF2B5EF4-FFF2-40B4-BE49-F238E27FC236}">
                <a16:creationId xmlns:a16="http://schemas.microsoft.com/office/drawing/2014/main" id="{D514FEA4-4A77-D923-9F2B-CD33107C03FD}"/>
              </a:ext>
            </a:extLst>
          </p:cNvPr>
          <p:cNvSpPr/>
          <p:nvPr/>
        </p:nvSpPr>
        <p:spPr>
          <a:xfrm>
            <a:off x="4658745" y="2949148"/>
            <a:ext cx="1539143" cy="3494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5FF2CBC4-AF0B-54A9-D380-F7A6D5FC59EF}"/>
              </a:ext>
            </a:extLst>
          </p:cNvPr>
          <p:cNvSpPr/>
          <p:nvPr/>
        </p:nvSpPr>
        <p:spPr>
          <a:xfrm rot="17384351">
            <a:off x="5935384" y="2447498"/>
            <a:ext cx="494133" cy="49279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9;g13acf73c5df_0_25">
            <a:extLst>
              <a:ext uri="{FF2B5EF4-FFF2-40B4-BE49-F238E27FC236}">
                <a16:creationId xmlns:a16="http://schemas.microsoft.com/office/drawing/2014/main" id="{1D9B90F8-5E39-22B8-C694-3AE420B741FD}"/>
              </a:ext>
            </a:extLst>
          </p:cNvPr>
          <p:cNvSpPr/>
          <p:nvPr/>
        </p:nvSpPr>
        <p:spPr>
          <a:xfrm>
            <a:off x="7844101" y="4297974"/>
            <a:ext cx="1539143" cy="349497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34;g13ab45e4d6e_1_21">
            <a:extLst>
              <a:ext uri="{FF2B5EF4-FFF2-40B4-BE49-F238E27FC236}">
                <a16:creationId xmlns:a16="http://schemas.microsoft.com/office/drawing/2014/main" id="{E6361D59-401F-0E9E-CAA2-F290E776B48C}"/>
              </a:ext>
            </a:extLst>
          </p:cNvPr>
          <p:cNvSpPr/>
          <p:nvPr/>
        </p:nvSpPr>
        <p:spPr>
          <a:xfrm rot="17384351">
            <a:off x="9136176" y="3899066"/>
            <a:ext cx="494133" cy="49279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B64871-0C30-47B1-D6CE-121EC5DB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707" y="3580778"/>
            <a:ext cx="5589599" cy="31771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737E84-384F-8AF4-9D91-EC0186112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875" y="160613"/>
            <a:ext cx="5696431" cy="3245922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289682" y="696011"/>
            <a:ext cx="310143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 the team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it-IT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it-IT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people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221770" y="2436943"/>
            <a:ext cx="3496200" cy="442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Insert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name and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the team.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the following step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insert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email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addresses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new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the team.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import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them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from a CSV file.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it-IT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>
              <a:lnSpc>
                <a:spcPct val="90000"/>
              </a:lnSpc>
              <a:buSzPts val="2000"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email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addresses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people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already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registered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recognized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the system)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it-IT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5063652" y="1099919"/>
            <a:ext cx="1032348" cy="424081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4;g13ab45e4d6e_1_21">
            <a:extLst>
              <a:ext uri="{FF2B5EF4-FFF2-40B4-BE49-F238E27FC236}">
                <a16:creationId xmlns:a16="http://schemas.microsoft.com/office/drawing/2014/main" id="{54F8EFD3-BC26-A70F-58CE-0184C36A4776}"/>
              </a:ext>
            </a:extLst>
          </p:cNvPr>
          <p:cNvSpPr/>
          <p:nvPr/>
        </p:nvSpPr>
        <p:spPr>
          <a:xfrm>
            <a:off x="8163743" y="2205057"/>
            <a:ext cx="349417" cy="46377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287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to clean or delete a co-production process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152648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616F2C-F840-458C-3E08-40E61AC5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63" y="1130657"/>
            <a:ext cx="8068058" cy="4058687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511198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Remove contents or the whole process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2436943"/>
            <a:ext cx="3496200" cy="4410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the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Go the «Settings»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Scroll 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down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action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perform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Press the red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the «Clear»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schema (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tasks).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Press the red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the «Delete»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completely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869580" y="4569762"/>
            <a:ext cx="584698" cy="35336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15DC835E-98F3-5C67-3E49-6D562F913DFE}"/>
              </a:ext>
            </a:extLst>
          </p:cNvPr>
          <p:cNvSpPr/>
          <p:nvPr/>
        </p:nvSpPr>
        <p:spPr>
          <a:xfrm rot="21160962">
            <a:off x="4536260" y="4474231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4;g13ab45e4d6e_1_21">
            <a:extLst>
              <a:ext uri="{FF2B5EF4-FFF2-40B4-BE49-F238E27FC236}">
                <a16:creationId xmlns:a16="http://schemas.microsoft.com/office/drawing/2014/main" id="{14A83385-01DC-FB5B-5523-9D8F22DFCB67}"/>
              </a:ext>
            </a:extLst>
          </p:cNvPr>
          <p:cNvSpPr/>
          <p:nvPr/>
        </p:nvSpPr>
        <p:spPr>
          <a:xfrm rot="21160962">
            <a:off x="11372921" y="1986666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4;g13ab45e4d6e_1_21">
            <a:extLst>
              <a:ext uri="{FF2B5EF4-FFF2-40B4-BE49-F238E27FC236}">
                <a16:creationId xmlns:a16="http://schemas.microsoft.com/office/drawing/2014/main" id="{8A848A20-BAFB-3B12-4BED-EF4745E353CC}"/>
              </a:ext>
            </a:extLst>
          </p:cNvPr>
          <p:cNvSpPr/>
          <p:nvPr/>
        </p:nvSpPr>
        <p:spPr>
          <a:xfrm rot="21160962">
            <a:off x="11393273" y="3187304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1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0ef23a5a4_0_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40" name="Google Shape;240;g230ef23a5a4_0_11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6360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230ef23a5a4_0_11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You are now ready to coordinate the co-production of services ! 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" name="Google Shape;242;g230ef23a5a4_0_11"/>
          <p:cNvSpPr txBox="1"/>
          <p:nvPr/>
        </p:nvSpPr>
        <p:spPr>
          <a:xfrm>
            <a:off x="1910850" y="5557075"/>
            <a:ext cx="8370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6360A7"/>
                </a:solidFill>
                <a:latin typeface="Barlow"/>
                <a:ea typeface="Barlow"/>
                <a:cs typeface="Barlow"/>
                <a:sym typeface="Barlow"/>
              </a:rPr>
              <a:t>FOR MORE INFORMATION, CHECK OUT </a:t>
            </a:r>
            <a:endParaRPr sz="2900" b="1">
              <a:solidFill>
                <a:srgbClr val="6360A7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6360A7"/>
                </a:solidFill>
                <a:latin typeface="Barlow"/>
                <a:ea typeface="Barlow"/>
                <a:cs typeface="Barlow"/>
                <a:sym typeface="Barlow"/>
              </a:rPr>
              <a:t>THE </a:t>
            </a:r>
            <a:r>
              <a:rPr lang="en-US" sz="29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USER MANUAL</a:t>
            </a:r>
            <a:r>
              <a:rPr lang="en-US" sz="2900" b="1">
                <a:solidFill>
                  <a:srgbClr val="6360A7"/>
                </a:solidFill>
                <a:latin typeface="Barlow"/>
                <a:ea typeface="Barlow"/>
                <a:cs typeface="Barlow"/>
                <a:sym typeface="Barlow"/>
              </a:rPr>
              <a:t> OF THE INTERLINK PLATFORM</a:t>
            </a:r>
            <a:endParaRPr sz="2900" b="1">
              <a:solidFill>
                <a:srgbClr val="6360A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6AF8CAD-0411-1803-A6FE-973D41BC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752725"/>
            <a:ext cx="6410325" cy="1352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837FF4-2CE3-9F68-4901-6ABD8956C8F6}"/>
              </a:ext>
            </a:extLst>
          </p:cNvPr>
          <p:cNvSpPr txBox="1"/>
          <p:nvPr/>
        </p:nvSpPr>
        <p:spPr>
          <a:xfrm>
            <a:off x="2969341" y="4758810"/>
            <a:ext cx="6223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This document, prepared by the </a:t>
            </a:r>
            <a:r>
              <a:rPr lang="en-GB" sz="1600" u="sng" dirty="0">
                <a:solidFill>
                  <a:srgbClr val="1155CC"/>
                </a:solidFill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  <a:hlinkClick r:id="rId3"/>
              </a:rPr>
              <a:t>INTERLINK </a:t>
            </a:r>
            <a:r>
              <a:rPr lang="en-GB" sz="1600" dirty="0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European project,  is licensed under a Creative Commons Attribution-</a:t>
            </a:r>
            <a:r>
              <a:rPr lang="en-GB" sz="1600" dirty="0" err="1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ShareAlike</a:t>
            </a:r>
            <a:r>
              <a:rPr lang="en-GB" sz="1600" dirty="0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 4.0 International licence (</a:t>
            </a:r>
            <a:r>
              <a:rPr lang="en-GB" sz="1600" u="sng" dirty="0">
                <a:solidFill>
                  <a:srgbClr val="1155CC"/>
                </a:solidFill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  <a:hlinkClick r:id="rId4"/>
              </a:rPr>
              <a:t>CC BY-SA 4.0</a:t>
            </a:r>
            <a:r>
              <a:rPr lang="en-GB" sz="1600" dirty="0">
                <a:effectLst/>
                <a:latin typeface="Barlow" panose="00000500000000000000" pitchFamily="2" charset="0"/>
                <a:ea typeface="Barlow" panose="00000500000000000000" pitchFamily="2" charset="0"/>
                <a:cs typeface="Barlow" panose="00000500000000000000" pitchFamily="2" charset="0"/>
              </a:rPr>
              <a:t>). </a:t>
            </a:r>
            <a:endParaRPr lang="en-US" sz="1600" dirty="0">
              <a:effectLst/>
              <a:latin typeface="Barlow" panose="00000500000000000000" pitchFamily="2" charset="0"/>
              <a:ea typeface="Arial" panose="020B0604020202020204" pitchFamily="34" charset="0"/>
            </a:endParaRPr>
          </a:p>
          <a:p>
            <a:pPr algn="ctr"/>
            <a:endParaRPr lang="en-US" sz="16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3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Start from a published Story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38872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04534E-C0A8-5BC7-DDF4-911775EC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25" y="3382929"/>
            <a:ext cx="6323850" cy="3189016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 inspiration from published Stories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3288764"/>
            <a:ext cx="3496200" cy="300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Access the Collaborative Environment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From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personal workspace, click on the tab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«Stories»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top.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show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 list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published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co-production Stories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have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been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experienced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Public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Administrations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Inspect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the Stories by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clicking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their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names.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3113903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" name="Google Shape;234;g13ab45e4d6e_1_21"/>
          <p:cNvSpPr/>
          <p:nvPr/>
        </p:nvSpPr>
        <p:spPr>
          <a:xfrm rot="19900256">
            <a:off x="5740846" y="4923958"/>
            <a:ext cx="435517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17;g13ab45e4d6e_1_13">
            <a:extLst>
              <a:ext uri="{FF2B5EF4-FFF2-40B4-BE49-F238E27FC236}">
                <a16:creationId xmlns:a16="http://schemas.microsoft.com/office/drawing/2014/main" id="{7AC25DF4-387D-92B1-2266-5CDF6C05C5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925" y="358325"/>
            <a:ext cx="6323850" cy="2915502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6124860" y="294645"/>
            <a:ext cx="584698" cy="35336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15DC835E-98F3-5C67-3E49-6D562F913DFE}"/>
              </a:ext>
            </a:extLst>
          </p:cNvPr>
          <p:cNvSpPr/>
          <p:nvPr/>
        </p:nvSpPr>
        <p:spPr>
          <a:xfrm rot="19679410">
            <a:off x="6738428" y="-9409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77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1615603"/>
            <a:ext cx="29517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Clone a Story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93266" y="2410698"/>
            <a:ext cx="3496200" cy="409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clicking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on the red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«Clone the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», a copy of the co-production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Check out the list of co-production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processes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workspace: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a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newly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named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«Copy of …..»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end.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copies of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original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safely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edited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451234" y="2200338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97879F5-5C8B-1284-CFD7-A5F99DE5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33" y="143435"/>
            <a:ext cx="7133540" cy="3597292"/>
          </a:xfrm>
          <a:prstGeom prst="rect">
            <a:avLst/>
          </a:prstGeom>
          <a:ln>
            <a:solidFill>
              <a:srgbClr val="6360A7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32559-DB22-1B07-CF23-F5FD090E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963" y="4065674"/>
            <a:ext cx="5157420" cy="2603961"/>
          </a:xfrm>
          <a:prstGeom prst="rect">
            <a:avLst/>
          </a:prstGeom>
          <a:ln>
            <a:solidFill>
              <a:srgbClr val="6360A7"/>
            </a:solidFill>
          </a:ln>
        </p:spPr>
      </p:pic>
      <p:sp>
        <p:nvSpPr>
          <p:cNvPr id="234" name="Google Shape;234;g13ab45e4d6e_1_21"/>
          <p:cNvSpPr/>
          <p:nvPr/>
        </p:nvSpPr>
        <p:spPr>
          <a:xfrm rot="19900256">
            <a:off x="4961308" y="2012814"/>
            <a:ext cx="435517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37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0ef23a5a4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7" name="Google Shape;137;g230ef23a5a4_0_0"/>
          <p:cNvSpPr/>
          <p:nvPr/>
        </p:nvSpPr>
        <p:spPr>
          <a:xfrm>
            <a:off x="0" y="0"/>
            <a:ext cx="12192000" cy="5157900"/>
          </a:xfrm>
          <a:prstGeom prst="rect">
            <a:avLst/>
          </a:prstGeom>
          <a:solidFill>
            <a:srgbClr val="1289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30ef23a5a4_0_0"/>
          <p:cNvSpPr txBox="1">
            <a:spLocks noGrp="1"/>
          </p:cNvSpPr>
          <p:nvPr>
            <p:ph type="title"/>
          </p:nvPr>
        </p:nvSpPr>
        <p:spPr>
          <a:xfrm>
            <a:off x="682675" y="2741119"/>
            <a:ext cx="105156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Clone a</a:t>
            </a:r>
            <a:b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5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co-production process of yours</a:t>
            </a:r>
            <a:endParaRPr sz="5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68509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511198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 from a previous process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Connect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personal Workspace and open the list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open a co-production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past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(one for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Administrator).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217;g13ab45e4d6e_1_13">
            <a:extLst>
              <a:ext uri="{FF2B5EF4-FFF2-40B4-BE49-F238E27FC236}">
                <a16:creationId xmlns:a16="http://schemas.microsoft.com/office/drawing/2014/main" id="{8FE05063-2870-0112-0B99-44CFE2ACE9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925" y="370200"/>
            <a:ext cx="6323850" cy="2915502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4681060" y="2254160"/>
            <a:ext cx="1232852" cy="358412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15DC835E-98F3-5C67-3E49-6D562F913DFE}"/>
              </a:ext>
            </a:extLst>
          </p:cNvPr>
          <p:cNvSpPr/>
          <p:nvPr/>
        </p:nvSpPr>
        <p:spPr>
          <a:xfrm rot="21160962">
            <a:off x="5946694" y="2161153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233;g13ab45e4d6e_1_21">
            <a:extLst>
              <a:ext uri="{FF2B5EF4-FFF2-40B4-BE49-F238E27FC236}">
                <a16:creationId xmlns:a16="http://schemas.microsoft.com/office/drawing/2014/main" id="{0855058E-C7A9-CB06-6C92-03C02A01495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926" y="3394138"/>
            <a:ext cx="6323849" cy="3371697"/>
          </a:xfrm>
          <a:prstGeom prst="rect">
            <a:avLst/>
          </a:prstGeom>
          <a:noFill/>
          <a:ln>
            <a:solidFill>
              <a:srgbClr val="6360A7"/>
            </a:solidFill>
          </a:ln>
        </p:spPr>
      </p:pic>
      <p:sp>
        <p:nvSpPr>
          <p:cNvPr id="8" name="Google Shape;234;g13ab45e4d6e_1_21">
            <a:extLst>
              <a:ext uri="{FF2B5EF4-FFF2-40B4-BE49-F238E27FC236}">
                <a16:creationId xmlns:a16="http://schemas.microsoft.com/office/drawing/2014/main" id="{14A83385-01DC-FB5B-5523-9D8F22DFCB67}"/>
              </a:ext>
            </a:extLst>
          </p:cNvPr>
          <p:cNvSpPr/>
          <p:nvPr/>
        </p:nvSpPr>
        <p:spPr>
          <a:xfrm rot="19289154">
            <a:off x="6297562" y="4665268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44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616F2C-F840-458C-3E08-40E61AC5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63" y="1130657"/>
            <a:ext cx="8068058" cy="4058687"/>
          </a:xfrm>
          <a:prstGeom prst="rect">
            <a:avLst/>
          </a:prstGeom>
        </p:spPr>
      </p:pic>
      <p:sp>
        <p:nvSpPr>
          <p:cNvPr id="229" name="Google Shape;229;g13ab45e4d6e_1_21"/>
          <p:cNvSpPr/>
          <p:nvPr/>
        </p:nvSpPr>
        <p:spPr>
          <a:xfrm>
            <a:off x="172998" y="143435"/>
            <a:ext cx="3334800" cy="6526200"/>
          </a:xfrm>
          <a:prstGeom prst="rect">
            <a:avLst/>
          </a:prstGeom>
          <a:solidFill>
            <a:srgbClr val="268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3ab45e4d6e_1_21"/>
          <p:cNvSpPr txBox="1"/>
          <p:nvPr/>
        </p:nvSpPr>
        <p:spPr>
          <a:xfrm>
            <a:off x="322730" y="511198"/>
            <a:ext cx="2951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reusable copy of your process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3ab45e4d6e_1_21"/>
          <p:cNvSpPr txBox="1"/>
          <p:nvPr/>
        </p:nvSpPr>
        <p:spPr>
          <a:xfrm>
            <a:off x="-140767" y="2436943"/>
            <a:ext cx="3496200" cy="40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 the the «Settings»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Scroll 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down to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the Clone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coproduction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option. Click the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a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reusable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copy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(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copies of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original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documents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so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safely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edit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them</a:t>
            </a:r>
            <a:r>
              <a:rPr lang="it-IT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13ab45e4d6e_1_21"/>
          <p:cNvCxnSpPr/>
          <p:nvPr/>
        </p:nvCxnSpPr>
        <p:spPr>
          <a:xfrm>
            <a:off x="322730" y="2258880"/>
            <a:ext cx="29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99;g13acf73c5df_0_25">
            <a:extLst>
              <a:ext uri="{FF2B5EF4-FFF2-40B4-BE49-F238E27FC236}">
                <a16:creationId xmlns:a16="http://schemas.microsoft.com/office/drawing/2014/main" id="{2FF42305-BADA-AD40-3732-7149BB928EC1}"/>
              </a:ext>
            </a:extLst>
          </p:cNvPr>
          <p:cNvSpPr/>
          <p:nvPr/>
        </p:nvSpPr>
        <p:spPr>
          <a:xfrm>
            <a:off x="3869580" y="4569762"/>
            <a:ext cx="584698" cy="353368"/>
          </a:xfrm>
          <a:prstGeom prst="ellipse">
            <a:avLst/>
          </a:prstGeom>
          <a:noFill/>
          <a:ln w="317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4;g13ab45e4d6e_1_21">
            <a:extLst>
              <a:ext uri="{FF2B5EF4-FFF2-40B4-BE49-F238E27FC236}">
                <a16:creationId xmlns:a16="http://schemas.microsoft.com/office/drawing/2014/main" id="{15DC835E-98F3-5C67-3E49-6D562F913DFE}"/>
              </a:ext>
            </a:extLst>
          </p:cNvPr>
          <p:cNvSpPr/>
          <p:nvPr/>
        </p:nvSpPr>
        <p:spPr>
          <a:xfrm rot="21160962">
            <a:off x="4536260" y="4474231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4;g13ab45e4d6e_1_21">
            <a:extLst>
              <a:ext uri="{FF2B5EF4-FFF2-40B4-BE49-F238E27FC236}">
                <a16:creationId xmlns:a16="http://schemas.microsoft.com/office/drawing/2014/main" id="{14A83385-01DC-FB5B-5523-9D8F22DFCB67}"/>
              </a:ext>
            </a:extLst>
          </p:cNvPr>
          <p:cNvSpPr/>
          <p:nvPr/>
        </p:nvSpPr>
        <p:spPr>
          <a:xfrm rot="21160962">
            <a:off x="11393274" y="4354743"/>
            <a:ext cx="463565" cy="54442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59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1628</Words>
  <Application>Microsoft Office PowerPoint</Application>
  <PresentationFormat>Widescreen</PresentationFormat>
  <Paragraphs>113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Barlow</vt:lpstr>
      <vt:lpstr>Calibri</vt:lpstr>
      <vt:lpstr>Arial</vt:lpstr>
      <vt:lpstr>Office Theme</vt:lpstr>
      <vt:lpstr>PowerPoint Presentation</vt:lpstr>
      <vt:lpstr>INDEX</vt:lpstr>
      <vt:lpstr>How to create a new co-production process</vt:lpstr>
      <vt:lpstr>Start from a published Story</vt:lpstr>
      <vt:lpstr>PowerPoint Presentation</vt:lpstr>
      <vt:lpstr>PowerPoint Presentation</vt:lpstr>
      <vt:lpstr>Clone a co-production process of yours</vt:lpstr>
      <vt:lpstr>PowerPoint Presentation</vt:lpstr>
      <vt:lpstr>PowerPoint Presentation</vt:lpstr>
      <vt:lpstr>Create a new process from an available co-production schema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customize the structure of your co-production process</vt:lpstr>
      <vt:lpstr>PowerPoint Presentation</vt:lpstr>
      <vt:lpstr>PowerPoint Presentation</vt:lpstr>
      <vt:lpstr>How to create an organization</vt:lpstr>
      <vt:lpstr>PowerPoint Presentation</vt:lpstr>
      <vt:lpstr>How to create a team</vt:lpstr>
      <vt:lpstr>PowerPoint Presentation</vt:lpstr>
      <vt:lpstr>PowerPoint Presentation</vt:lpstr>
      <vt:lpstr>How to clean or delete a co-production process</vt:lpstr>
      <vt:lpstr>PowerPoint Presentation</vt:lpstr>
      <vt:lpstr>You are now ready to coordinate the co-production of services !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LOGIN / REGISTER TO THE COLLABORATIVE ENVIRONMENT?</dc:title>
  <dc:creator>Elena Not</dc:creator>
  <cp:lastModifiedBy>Elena Not</cp:lastModifiedBy>
  <cp:revision>37</cp:revision>
  <dcterms:created xsi:type="dcterms:W3CDTF">2022-06-29T10:08:25Z</dcterms:created>
  <dcterms:modified xsi:type="dcterms:W3CDTF">2023-07-20T09:07:14Z</dcterms:modified>
</cp:coreProperties>
</file>